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90" r:id="rId3"/>
    <p:sldId id="436" r:id="rId4"/>
    <p:sldId id="389" r:id="rId5"/>
    <p:sldId id="441" r:id="rId6"/>
    <p:sldId id="391" r:id="rId7"/>
    <p:sldId id="452" r:id="rId8"/>
    <p:sldId id="392" r:id="rId9"/>
    <p:sldId id="385" r:id="rId10"/>
    <p:sldId id="394" r:id="rId11"/>
    <p:sldId id="399" r:id="rId12"/>
    <p:sldId id="396" r:id="rId13"/>
    <p:sldId id="440" r:id="rId14"/>
    <p:sldId id="401" r:id="rId15"/>
    <p:sldId id="398" r:id="rId16"/>
    <p:sldId id="442" r:id="rId17"/>
    <p:sldId id="449" r:id="rId18"/>
    <p:sldId id="404" r:id="rId19"/>
    <p:sldId id="444" r:id="rId20"/>
    <p:sldId id="445" r:id="rId21"/>
    <p:sldId id="446" r:id="rId22"/>
    <p:sldId id="448" r:id="rId23"/>
    <p:sldId id="450" r:id="rId24"/>
    <p:sldId id="443" r:id="rId25"/>
    <p:sldId id="405" r:id="rId26"/>
    <p:sldId id="406" r:id="rId27"/>
    <p:sldId id="407" r:id="rId28"/>
    <p:sldId id="409" r:id="rId29"/>
    <p:sldId id="410" r:id="rId30"/>
    <p:sldId id="416" r:id="rId31"/>
    <p:sldId id="417" r:id="rId32"/>
    <p:sldId id="418" r:id="rId33"/>
    <p:sldId id="420" r:id="rId34"/>
    <p:sldId id="421" r:id="rId35"/>
    <p:sldId id="419" r:id="rId36"/>
    <p:sldId id="413" r:id="rId37"/>
    <p:sldId id="423" r:id="rId38"/>
    <p:sldId id="435" r:id="rId39"/>
    <p:sldId id="430" r:id="rId40"/>
    <p:sldId id="431" r:id="rId41"/>
    <p:sldId id="432" r:id="rId42"/>
    <p:sldId id="433" r:id="rId43"/>
    <p:sldId id="434" r:id="rId44"/>
    <p:sldId id="425" r:id="rId45"/>
    <p:sldId id="415" r:id="rId46"/>
    <p:sldId id="454" r:id="rId47"/>
    <p:sldId id="426" r:id="rId48"/>
    <p:sldId id="428" r:id="rId49"/>
    <p:sldId id="451" r:id="rId50"/>
    <p:sldId id="353" r:id="rId51"/>
    <p:sldId id="369" r:id="rId52"/>
  </p:sldIdLst>
  <p:sldSz cx="16249650" cy="9144000"/>
  <p:notesSz cx="6858000" cy="9144000"/>
  <p:defaultTextStyle>
    <a:defPPr>
      <a:defRPr lang="en-US"/>
    </a:defPPr>
    <a:lvl1pPr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1pPr>
    <a:lvl2pPr marL="725488" indent="-268288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2pPr>
    <a:lvl3pPr marL="1450975" indent="-536575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3pPr>
    <a:lvl4pPr marL="2176463" indent="-804863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4pPr>
    <a:lvl5pPr marL="2901950" indent="-1073150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5">
          <p15:clr>
            <a:srgbClr val="A4A3A4"/>
          </p15:clr>
        </p15:guide>
        <p15:guide id="2" pos="5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B3C"/>
    <a:srgbClr val="223E4C"/>
    <a:srgbClr val="FFFFFF"/>
    <a:srgbClr val="4A5C61"/>
    <a:srgbClr val="1CB5C5"/>
    <a:srgbClr val="019ABE"/>
    <a:srgbClr val="00739C"/>
    <a:srgbClr val="FF2B33"/>
    <a:srgbClr val="1F3844"/>
    <a:srgbClr val="143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540" y="84"/>
      </p:cViewPr>
      <p:guideLst>
        <p:guide orient="horz" pos="3525"/>
        <p:guide pos="5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5450B-EB12-4B4F-9EA6-1BEE48EC9613}" type="datetime1">
              <a:rPr lang="en-US"/>
              <a:pPr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303802-B1C5-4F7A-AAC0-8B0D8219AD6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ea typeface="ヒラギノ角ゴ Pro W3" pitchFamily="-84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0C5FFE-B865-4CB0-BDE1-F3A4F6F261ED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5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6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9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61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3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77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9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16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89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53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6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1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49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3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5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9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352972" y="4719638"/>
            <a:ext cx="8050455" cy="430212"/>
          </a:xfrm>
          <a:prstGeom prst="rect">
            <a:avLst/>
          </a:prstGeom>
        </p:spPr>
        <p:txBody>
          <a:bodyPr anchor="ctr"/>
          <a:lstStyle>
            <a:lvl1pPr algn="r">
              <a:defRPr sz="2200" b="1">
                <a:solidFill>
                  <a:srgbClr val="1CB5C5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SOBRENOME, MÊS ANO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352972" y="1331913"/>
            <a:ext cx="8050455" cy="244432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6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70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1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10372725" y="5010150"/>
            <a:ext cx="499903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200" dirty="0">
                <a:solidFill>
                  <a:srgbClr val="1CB5C5"/>
                </a:solidFill>
                <a:latin typeface="Arial Narrow"/>
                <a:cs typeface="Arial Narrow"/>
              </a:rPr>
              <a:t>Obrigado ;)</a:t>
            </a: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0238" y="1789113"/>
            <a:ext cx="1706562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372725" y="1765201"/>
            <a:ext cx="4754136" cy="558800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372726" y="2240456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atuação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+55 (00) 0000-0000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0374576" y="3014468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1CB5C5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nome.sobrenome@totvs.com.br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76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4825" y="4572000"/>
            <a:ext cx="6852790" cy="4083262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"/>
              </a:spcBef>
              <a:buFont typeface="+mj-lt"/>
              <a:buAutoNum type="arabicPeriod"/>
              <a:defRPr sz="2200" b="0" i="0" baseline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239837" indent="-514350">
              <a:buSzPct val="10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965325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690813" indent="-514350">
              <a:buSzPct val="7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 marL="3416300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124825" y="1331912"/>
            <a:ext cx="5272576" cy="30124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2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HOJE FALAREMOS SOBRE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8204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ande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799" y="2090861"/>
            <a:ext cx="15046049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40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601800" y="4546600"/>
            <a:ext cx="362616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223000" y="1632675"/>
            <a:ext cx="9448800" cy="693595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4A5C6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599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0"/>
            <a:ext cx="439420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9" name="Picture 8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116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0" y="0"/>
            <a:ext cx="752475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1885" y="378639"/>
            <a:ext cx="7525964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8121885" y="2090861"/>
            <a:ext cx="7525963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0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6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725488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ヒラギノ角ゴ Pro W3" pitchFamily="-107" charset="-128"/>
          <a:cs typeface="ヒラギノ角ゴ Pro W3" pitchFamily="-107" charset="-128"/>
        </a:defRPr>
      </a:lvl1pPr>
      <a:lvl2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2pPr>
      <a:lvl3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3pPr>
      <a:lvl4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4pPr>
      <a:lvl5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5pPr>
      <a:lvl6pPr marL="4572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6pPr>
      <a:lvl7pPr marL="9144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7pPr>
      <a:lvl8pPr marL="13716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8pPr>
      <a:lvl9pPr marL="18288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9pPr>
    </p:titleStyle>
    <p:bodyStyle>
      <a:lvl1pPr marL="542925" indent="-542925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pitchFamily="-107" charset="-128"/>
        </a:defRPr>
      </a:lvl1pPr>
      <a:lvl2pPr marL="1177925" indent="-452438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2pPr>
      <a:lvl3pPr marL="1812925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3pPr>
      <a:lvl4pPr marL="2538413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4pPr>
      <a:lvl5pPr marL="3263900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5pPr>
      <a:lvl6pPr marL="399041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594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480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011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3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06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592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12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65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184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71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24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jp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69.png"/><Relationship Id="rId4" Type="http://schemas.openxmlformats.org/officeDocument/2006/relationships/image" Target="../media/image45.jp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4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877050" y="1331913"/>
            <a:ext cx="8526377" cy="3155420"/>
          </a:xfrm>
        </p:spPr>
        <p:txBody>
          <a:bodyPr/>
          <a:lstStyle/>
          <a:p>
            <a:r>
              <a:rPr lang="en-US" dirty="0" smtClean="0"/>
              <a:t>TOTVS ACD PROTHEUS </a:t>
            </a:r>
          </a:p>
          <a:p>
            <a:r>
              <a:rPr lang="en-US" dirty="0" smtClean="0"/>
              <a:t>AUTOMAÇÃO E COLETA DE DADOS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52972" y="5310188"/>
            <a:ext cx="8050455" cy="430212"/>
          </a:xfrm>
        </p:spPr>
        <p:txBody>
          <a:bodyPr/>
          <a:lstStyle/>
          <a:p>
            <a:r>
              <a:rPr lang="pt-BR" dirty="0" smtClean="0"/>
              <a:t>SEGMENTO MANUFATURA, 2015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INVENTÁRIO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7" y="1527512"/>
            <a:ext cx="4572000" cy="3429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1566755"/>
            <a:ext cx="4545354" cy="25607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4683456"/>
            <a:ext cx="4545354" cy="39771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8" y="5157781"/>
            <a:ext cx="4572000" cy="3560769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9021" y="7026716"/>
            <a:ext cx="2342986" cy="169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563836" y="2032844"/>
            <a:ext cx="56058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Mestre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 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do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</p:txBody>
      </p:sp>
    </p:spTree>
    <p:extLst>
      <p:ext uri="{BB962C8B-B14F-4D97-AF65-F5344CB8AC3E}">
        <p14:creationId xmlns:p14="http://schemas.microsoft.com/office/powerpoint/2010/main" val="32868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EXPEDIÇÃO</a:t>
            </a:r>
            <a:endParaRPr lang="pt-BR" b="1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61" y="2028149"/>
            <a:ext cx="9003213" cy="600214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Expedição ligada (processo automático)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4A5C61"/>
                </a:solidFill>
                <a:latin typeface="Arial Narrow" panose="020B0606020202030204" pitchFamily="34" charset="0"/>
              </a:rPr>
              <a:t>Pré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-separação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Embalagem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Geração da nota fiscal de saída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da nota fiscal de saída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PRODUÇÃO</a:t>
            </a:r>
            <a:endParaRPr lang="pt-BR" b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57" y="5633902"/>
            <a:ext cx="5546874" cy="31248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49" y="1289066"/>
            <a:ext cx="5231288" cy="40043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7181676"/>
            <a:ext cx="2719122" cy="157709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83106" y="2071316"/>
            <a:ext cx="812482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Requisição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Devolução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Apontamentos de produção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da produção (início, pausas, apontamento, apontamento de perdas, M.O.)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produto</a:t>
            </a:r>
          </a:p>
          <a:p>
            <a:pPr marL="342900" lvl="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WMS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Convocação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embalagem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Conferencia recebimento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Endereça expedição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1512548"/>
            <a:ext cx="5146000" cy="32582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450" y="1537448"/>
            <a:ext cx="4465368" cy="67106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4949686"/>
            <a:ext cx="5164553" cy="32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42" y="2438400"/>
            <a:ext cx="17661522" cy="4231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223E4C"/>
                </a:solidFill>
              </a:rPr>
              <a:t>PRINCIPAIS FUNCIONALIDADES</a:t>
            </a:r>
            <a:endParaRPr lang="pt-BR" dirty="0">
              <a:solidFill>
                <a:srgbClr val="223E4C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 smtClean="0"/>
              <a:t>CHÃO DE FÁBRICA</a:t>
            </a:r>
            <a:endParaRPr lang="en-US" b="1" dirty="0"/>
          </a:p>
          <a:p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4825626" y="3214811"/>
            <a:ext cx="10518637" cy="3490789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Gerenciar 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 geral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item de controle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8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5842" y="1989221"/>
            <a:ext cx="7305706" cy="71357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</a:t>
            </a:r>
            <a:r>
              <a:rPr lang="pt-BR" dirty="0">
                <a:latin typeface="Arial Narrow" panose="020B0606020202030204" pitchFamily="34" charset="0"/>
              </a:rPr>
              <a:t>do </a:t>
            </a:r>
            <a:r>
              <a:rPr lang="pt-BR" b="1" dirty="0">
                <a:latin typeface="Arial Narrow" panose="020B0606020202030204" pitchFamily="34" charset="0"/>
              </a:rPr>
              <a:t>cadastro de operadores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Manutenção </a:t>
            </a:r>
            <a:r>
              <a:rPr lang="pt-BR" b="1" dirty="0">
                <a:latin typeface="Arial Narrow" panose="020B0606020202030204" pitchFamily="34" charset="0"/>
              </a:rPr>
              <a:t>do cadastro de locais de impressão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geral </a:t>
            </a:r>
            <a:r>
              <a:rPr lang="pt-BR" b="1" dirty="0">
                <a:latin typeface="Arial Narrow" panose="020B0606020202030204" pitchFamily="34" charset="0"/>
              </a:rPr>
              <a:t>logs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Cadastro de </a:t>
            </a:r>
            <a:r>
              <a:rPr lang="pt-BR" b="1" dirty="0">
                <a:latin typeface="Arial Narrow" panose="020B0606020202030204" pitchFamily="34" charset="0"/>
              </a:rPr>
              <a:t>produto/complemento unificado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por produto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caixa para produto a granel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unidade de despacho EAN14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etiquetas de usuário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de </a:t>
            </a:r>
            <a:r>
              <a:rPr lang="pt-BR" b="1" dirty="0">
                <a:latin typeface="Arial Narrow" panose="020B0606020202030204" pitchFamily="34" charset="0"/>
              </a:rPr>
              <a:t>etiquetas</a:t>
            </a:r>
            <a:r>
              <a:rPr lang="pt-BR" dirty="0">
                <a:latin typeface="Arial Narrow" panose="020B0606020202030204" pitchFamily="34" charset="0"/>
              </a:rPr>
              <a:t> através do </a:t>
            </a:r>
            <a:r>
              <a:rPr lang="pt-BR" b="1" dirty="0">
                <a:latin typeface="Arial Narrow" panose="020B0606020202030204" pitchFamily="34" charset="0"/>
              </a:rPr>
              <a:t>código de barras </a:t>
            </a:r>
            <a:r>
              <a:rPr lang="pt-BR" dirty="0">
                <a:latin typeface="Arial Narrow" panose="020B0606020202030204" pitchFamily="34" charset="0"/>
              </a:rPr>
              <a:t>RF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- </a:t>
            </a:r>
            <a:r>
              <a:rPr lang="pt-BR" b="1" dirty="0">
                <a:latin typeface="Arial Narrow" panose="020B0606020202030204" pitchFamily="34" charset="0"/>
              </a:rPr>
              <a:t>Mensagens Recebidas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</a:t>
            </a:r>
            <a:r>
              <a:rPr lang="pt-BR" b="1" dirty="0">
                <a:latin typeface="Arial Narrow" panose="020B0606020202030204" pitchFamily="34" charset="0"/>
              </a:rPr>
              <a:t>- Mensagens Enviadas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 - </a:t>
            </a:r>
            <a:r>
              <a:rPr lang="pt-BR" b="1" dirty="0">
                <a:latin typeface="Arial Narrow" panose="020B0606020202030204" pitchFamily="34" charset="0"/>
              </a:rPr>
              <a:t>Novas </a:t>
            </a:r>
            <a:r>
              <a:rPr lang="pt-BR" b="1" dirty="0" smtClean="0">
                <a:latin typeface="Arial Narrow" panose="020B0606020202030204" pitchFamily="34" charset="0"/>
              </a:rPr>
              <a:t>Mensagens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Fragmentação de etiquetas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Montagem de pallets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de pallets</a:t>
            </a:r>
            <a:endParaRPr lang="pt-BR" dirty="0">
              <a:latin typeface="Arial Narrow" panose="020B0606020202030204" pitchFamily="34" charset="0"/>
            </a:endParaRPr>
          </a:p>
          <a:p>
            <a:endParaRPr lang="en-US" sz="24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8" y="1175133"/>
            <a:ext cx="46560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FUNCIONALIDADES GERAIS – ACD: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4" y="136524"/>
            <a:ext cx="8582026" cy="85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CONHECENDO A SOLUÇÃO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985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PRINCIPAIS CADASTROS</a:t>
            </a:r>
            <a:endParaRPr lang="en-US" b="1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92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Operadores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048" y="1560273"/>
            <a:ext cx="9772650" cy="60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ipos de embalagens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8124825" y="1331913"/>
            <a:ext cx="4999038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200" dirty="0">
                <a:solidFill>
                  <a:srgbClr val="00739C"/>
                </a:solidFill>
                <a:latin typeface="Arial Narrow"/>
                <a:cs typeface="Arial Narrow"/>
              </a:rPr>
              <a:t>HOJE FALAREMOS SOBRE</a:t>
            </a:r>
          </a:p>
        </p:txBody>
      </p:sp>
      <p:pic>
        <p:nvPicPr>
          <p:cNvPr id="1639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CONCEITO ACD</a:t>
            </a:r>
          </a:p>
          <a:p>
            <a:r>
              <a:rPr lang="en-US" dirty="0" smtClean="0"/>
              <a:t>APLICAÇÃO DO ACD</a:t>
            </a:r>
          </a:p>
          <a:p>
            <a:r>
              <a:rPr lang="en-US" dirty="0" smtClean="0"/>
              <a:t>CONHECENDO A SOLUÇÃO</a:t>
            </a:r>
          </a:p>
          <a:p>
            <a:r>
              <a:rPr lang="en-US" dirty="0" smtClean="0"/>
              <a:t>CONCLUSÃO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Local de impressão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Produto x Endereço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677414"/>
            <a:ext cx="9782175" cy="61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Controle de Tarefas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586747"/>
            <a:ext cx="9782175" cy="6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SIMULANDO PROCESSOS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da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</p:txBody>
      </p:sp>
    </p:spTree>
    <p:extLst>
      <p:ext uri="{BB962C8B-B14F-4D97-AF65-F5344CB8AC3E}">
        <p14:creationId xmlns:p14="http://schemas.microsoft.com/office/powerpoint/2010/main" val="17549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Confirmação da 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Impressão de etiquetas!</a:t>
            </a:r>
          </a:p>
        </p:txBody>
      </p:sp>
      <p:pic>
        <p:nvPicPr>
          <p:cNvPr id="11" name="Espaço Reservado para Conteúdo 6"/>
          <p:cNvPicPr>
            <a:picLocks noGrp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4182332" y="1677414"/>
            <a:ext cx="9461923" cy="59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Tela de manutenção das notas de entrada.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</a:t>
            </a:r>
            <a:r>
              <a:rPr lang="pt-BR" altLang="pt-BR" sz="2400" b="1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Docto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em processo de conferência”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677415"/>
            <a:ext cx="9462084" cy="5896202"/>
            <a:chOff x="4182332" y="1677415"/>
            <a:chExt cx="9462084" cy="5896202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677415"/>
              <a:ext cx="9462084" cy="589620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5309" y="3414910"/>
              <a:ext cx="3389195" cy="380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6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Visualizando a </a:t>
            </a:r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aba “Conferência Física”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91370" cy="59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</a:t>
            </a:r>
            <a:r>
              <a:rPr lang="pt-BR" b="0" dirty="0"/>
              <a:t>ACD</a:t>
            </a:r>
            <a:br>
              <a:rPr lang="pt-BR" b="0" dirty="0"/>
            </a:br>
            <a:r>
              <a:rPr lang="pt-BR" sz="2400" b="0" dirty="0"/>
              <a:t>utilizando coletores no processo de conferência</a:t>
            </a:r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564296" y="1202365"/>
            <a:ext cx="3860073" cy="7990352"/>
            <a:chOff x="4589808" y="378638"/>
            <a:chExt cx="4116870" cy="852192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08" y="378638"/>
              <a:ext cx="4116870" cy="852192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5055" y="2490049"/>
              <a:ext cx="2695883" cy="2598609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6955816" y="1202365"/>
            <a:ext cx="3860073" cy="7990352"/>
            <a:chOff x="10270519" y="824328"/>
            <a:chExt cx="3860073" cy="7990352"/>
          </a:xfrm>
        </p:grpSpPr>
        <p:grpSp>
          <p:nvGrpSpPr>
            <p:cNvPr id="17" name="Grupo 16"/>
            <p:cNvGrpSpPr/>
            <p:nvPr/>
          </p:nvGrpSpPr>
          <p:grpSpPr>
            <a:xfrm>
              <a:off x="10270519" y="824328"/>
              <a:ext cx="3860073" cy="7990352"/>
              <a:chOff x="4589808" y="378638"/>
              <a:chExt cx="4116870" cy="85219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8499" y="2804036"/>
              <a:ext cx="2529751" cy="3318092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11189946" y="1202365"/>
            <a:ext cx="3860073" cy="7990352"/>
            <a:chOff x="11165843" y="1194893"/>
            <a:chExt cx="3860073" cy="7990352"/>
          </a:xfrm>
        </p:grpSpPr>
        <p:grpSp>
          <p:nvGrpSpPr>
            <p:cNvPr id="20" name="Grupo 19"/>
            <p:cNvGrpSpPr/>
            <p:nvPr/>
          </p:nvGrpSpPr>
          <p:grpSpPr>
            <a:xfrm>
              <a:off x="11165843" y="1194893"/>
              <a:ext cx="3860073" cy="7990352"/>
              <a:chOff x="10270519" y="824328"/>
              <a:chExt cx="3860073" cy="7990352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43822" y="3164133"/>
              <a:ext cx="2529751" cy="3399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8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9212" y="378638"/>
            <a:ext cx="10518637" cy="1126311"/>
          </a:xfrm>
        </p:spPr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processo de conferência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510357" y="1288272"/>
            <a:ext cx="3860073" cy="7990352"/>
            <a:chOff x="510357" y="1288272"/>
            <a:chExt cx="3860073" cy="7990352"/>
          </a:xfrm>
        </p:grpSpPr>
        <p:grpSp>
          <p:nvGrpSpPr>
            <p:cNvPr id="8" name="Grupo 7"/>
            <p:cNvGrpSpPr/>
            <p:nvPr/>
          </p:nvGrpSpPr>
          <p:grpSpPr>
            <a:xfrm>
              <a:off x="510357" y="1288272"/>
              <a:ext cx="3860073" cy="7990352"/>
              <a:chOff x="4589808" y="378638"/>
              <a:chExt cx="4116870" cy="8521921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313" y="3267979"/>
              <a:ext cx="2581335" cy="290067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231739" y="1315504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5824" y="3187590"/>
              <a:ext cx="2527723" cy="266006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7981196" y="1288272"/>
            <a:ext cx="3860073" cy="7990352"/>
            <a:chOff x="11189946" y="1202365"/>
            <a:chExt cx="3860073" cy="7990352"/>
          </a:xfrm>
        </p:grpSpPr>
        <p:grpSp>
          <p:nvGrpSpPr>
            <p:cNvPr id="26" name="Grupo 25"/>
            <p:cNvGrpSpPr/>
            <p:nvPr/>
          </p:nvGrpSpPr>
          <p:grpSpPr>
            <a:xfrm>
              <a:off x="11189946" y="1202365"/>
              <a:ext cx="3860073" cy="7990352"/>
              <a:chOff x="11165843" y="1194893"/>
              <a:chExt cx="3860073" cy="7990352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1165843" y="1194893"/>
                <a:ext cx="3860073" cy="7990352"/>
                <a:chOff x="10270519" y="824328"/>
                <a:chExt cx="3860073" cy="7990352"/>
              </a:xfrm>
            </p:grpSpPr>
            <p:grpSp>
              <p:nvGrpSpPr>
                <p:cNvPr id="21" name="Grupo 20"/>
                <p:cNvGrpSpPr/>
                <p:nvPr/>
              </p:nvGrpSpPr>
              <p:grpSpPr>
                <a:xfrm>
                  <a:off x="10270519" y="824328"/>
                  <a:ext cx="3860073" cy="7990352"/>
                  <a:chOff x="4589808" y="378638"/>
                  <a:chExt cx="4116870" cy="8521921"/>
                </a:xfrm>
              </p:grpSpPr>
              <p:pic>
                <p:nvPicPr>
                  <p:cNvPr id="23" name="Imagem 22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9808" y="378638"/>
                    <a:ext cx="4116870" cy="8521921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m 2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15055" y="2490049"/>
                    <a:ext cx="2695883" cy="25986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Imagem 2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8499" y="2804036"/>
                  <a:ext cx="2529751" cy="3318092"/>
                </a:xfrm>
                <a:prstGeom prst="rect">
                  <a:avLst/>
                </a:prstGeom>
              </p:spPr>
            </p:pic>
          </p:grpSp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822" y="3164133"/>
                <a:ext cx="2529751" cy="3399353"/>
              </a:xfrm>
              <a:prstGeom prst="rect">
                <a:avLst/>
              </a:prstGeom>
            </p:spPr>
          </p:pic>
        </p:grp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67923" y="3142316"/>
              <a:ext cx="2529753" cy="2823910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11669383" y="1261040"/>
            <a:ext cx="3860073" cy="7990352"/>
            <a:chOff x="256429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33" name="Imagem 3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34" name="Imagem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302" y="3182072"/>
                <a:ext cx="2581335" cy="2900675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44301" y="3142316"/>
              <a:ext cx="2581336" cy="292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17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CONCEITO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224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pedido de vendas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42576" y="1701574"/>
            <a:ext cx="9525183" cy="5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pelo pedido de vendas.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22698" y="1677414"/>
            <a:ext cx="9533668" cy="58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Parametrização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 gerar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85194" cy="58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677414"/>
            <a:ext cx="9374642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701574"/>
            <a:ext cx="9394520" cy="5891922"/>
            <a:chOff x="4182332" y="1701574"/>
            <a:chExt cx="9394520" cy="5891922"/>
          </a:xfrm>
        </p:grpSpPr>
        <p:pic>
          <p:nvPicPr>
            <p:cNvPr id="11" name="Imagem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701574"/>
              <a:ext cx="9394520" cy="589192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966" y="3493377"/>
              <a:ext cx="4277347" cy="365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“Não iniciado”.</a:t>
            </a:r>
          </a:p>
          <a:p>
            <a:endParaRPr lang="pt-BR" altLang="pt-BR" sz="24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Mensagem enviada ao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separador.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na separação de materiais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1881328" y="1249770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5"/>
              <a:ext cx="2542572" cy="2817445"/>
            </a:xfrm>
            <a:prstGeom prst="rect">
              <a:avLst/>
            </a:prstGeom>
          </p:spPr>
        </p:pic>
      </p:grpSp>
      <p:grpSp>
        <p:nvGrpSpPr>
          <p:cNvPr id="34" name="Grupo 33"/>
          <p:cNvGrpSpPr/>
          <p:nvPr/>
        </p:nvGrpSpPr>
        <p:grpSpPr>
          <a:xfrm>
            <a:off x="6402945" y="1249770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217" y="3171605"/>
              <a:ext cx="2605812" cy="2551524"/>
            </a:xfrm>
            <a:prstGeom prst="rect">
              <a:avLst/>
            </a:prstGeom>
          </p:spPr>
        </p:pic>
      </p:grpSp>
      <p:grpSp>
        <p:nvGrpSpPr>
          <p:cNvPr id="36" name="Grupo 35"/>
          <p:cNvGrpSpPr/>
          <p:nvPr/>
        </p:nvGrpSpPr>
        <p:grpSpPr>
          <a:xfrm>
            <a:off x="10943854" y="1202365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48045" y="3171605"/>
              <a:ext cx="2529754" cy="2313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</a:t>
            </a:r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rotina “Ordens de separação”, observe 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“Em andamento”.</a:t>
            </a:r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8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utilizando o coletor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grpSp>
        <p:nvGrpSpPr>
          <p:cNvPr id="34" name="Grupo 33"/>
          <p:cNvGrpSpPr/>
          <p:nvPr/>
        </p:nvGrpSpPr>
        <p:grpSpPr>
          <a:xfrm>
            <a:off x="516418" y="1301407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4"/>
              <a:ext cx="2542572" cy="237853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343171" y="1349321"/>
            <a:ext cx="3860073" cy="7990352"/>
            <a:chOff x="6671602" y="1120012"/>
            <a:chExt cx="3860073" cy="7990352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602" y="1120012"/>
              <a:ext cx="3860073" cy="7990352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0131" y="3104616"/>
              <a:ext cx="2551473" cy="2172958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8116922" y="1278345"/>
            <a:ext cx="3860073" cy="7990352"/>
            <a:chOff x="10748063" y="1116762"/>
            <a:chExt cx="3860073" cy="7990352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8063" y="1116762"/>
              <a:ext cx="3860073" cy="799035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20925" y="3104616"/>
              <a:ext cx="2435814" cy="2418291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12010918" y="1389180"/>
            <a:ext cx="3810000" cy="7886700"/>
            <a:chOff x="9160399" y="1175133"/>
            <a:chExt cx="3810000" cy="7886700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399" y="1175133"/>
              <a:ext cx="3810000" cy="7886700"/>
            </a:xfrm>
            <a:prstGeom prst="rect">
              <a:avLst/>
            </a:prstGeom>
          </p:spPr>
        </p:pic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804" y="3136800"/>
              <a:ext cx="2570376" cy="1941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4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processo </a:t>
            </a:r>
          </a:p>
          <a:p>
            <a:endParaRPr lang="pt-BR" altLang="pt-BR" sz="12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885991"/>
            <a:ext cx="5949030" cy="427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pt-BR" dirty="0" smtClean="0"/>
              <a:t>Trata-se </a:t>
            </a:r>
            <a:r>
              <a:rPr lang="pt-BR" dirty="0"/>
              <a:t>da solução para linha de coletores de dados </a:t>
            </a:r>
            <a:r>
              <a:rPr lang="pt-BR" b="1" dirty="0"/>
              <a:t>via rádio </a:t>
            </a:r>
            <a:r>
              <a:rPr lang="pt-BR" b="1" dirty="0" err="1"/>
              <a:t>freqüência</a:t>
            </a:r>
            <a:r>
              <a:rPr lang="pt-BR" b="1" dirty="0"/>
              <a:t>, </a:t>
            </a:r>
            <a:r>
              <a:rPr lang="pt-BR" b="1" dirty="0" err="1"/>
              <a:t>micro-terminais</a:t>
            </a:r>
            <a:r>
              <a:rPr lang="pt-BR" b="1" dirty="0"/>
              <a:t> ou terminais “TELNET”</a:t>
            </a:r>
            <a:r>
              <a:rPr lang="pt-BR" dirty="0"/>
              <a:t>, que podem ser conectados diretamente aos produtos da família Protheus.</a:t>
            </a:r>
          </a:p>
          <a:p>
            <a:endParaRPr lang="pt-BR" dirty="0"/>
          </a:p>
          <a:p>
            <a:r>
              <a:rPr lang="pt-BR" dirty="0"/>
              <a:t>Por meio destes equipamentos, os usuários poderão trabalhar </a:t>
            </a:r>
            <a:r>
              <a:rPr lang="pt-BR" i="1" dirty="0"/>
              <a:t>on-line</a:t>
            </a:r>
            <a:r>
              <a:rPr lang="pt-BR" dirty="0"/>
              <a:t>, automatizando rotinas do ERP, permitindo ainda dinamizar estes processos através do uso de </a:t>
            </a:r>
            <a:r>
              <a:rPr lang="pt-BR" b="1" dirty="0"/>
              <a:t>códigos de barras</a:t>
            </a:r>
            <a:r>
              <a:rPr lang="pt-BR" dirty="0"/>
              <a:t> padrões de mercado criando mecanismos facilitadores de controle e conferência de movimentações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805088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ACD</a:t>
            </a:r>
          </a:p>
          <a:p>
            <a:pPr lvl="0"/>
            <a:r>
              <a:rPr lang="en-US" b="1" dirty="0" smtClean="0"/>
              <a:t>AUTOMAÇÃO E COLETA DE DADOS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38" y="2365513"/>
            <a:ext cx="8498103" cy="67784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99" y="7248831"/>
            <a:ext cx="2140759" cy="17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por produto ou endereço.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151902" y="1677414"/>
            <a:ext cx="9464707" cy="5943314"/>
            <a:chOff x="4151902" y="1677414"/>
            <a:chExt cx="9464707" cy="5943314"/>
          </a:xfrm>
        </p:grpSpPr>
        <p:pic>
          <p:nvPicPr>
            <p:cNvPr id="10" name="Imagem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51902" y="1677414"/>
              <a:ext cx="9464707" cy="5943314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4282" y="3319937"/>
              <a:ext cx="3551237" cy="359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 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elecionando parâmetros.</a:t>
            </a:r>
          </a:p>
        </p:txBody>
      </p:sp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Monitorando o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os produtos e as contagens realizadas.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1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Finalizando o processo de inventário:</a:t>
            </a:r>
          </a:p>
          <a:p>
            <a:endParaRPr lang="pt-BR" altLang="pt-BR" sz="12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a 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legenda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no ERP!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031036" y="1541723"/>
            <a:ext cx="9777730" cy="62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gerando requisição de materiais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MOVIMENTOS </a:t>
            </a:r>
          </a:p>
          <a:p>
            <a:r>
              <a:rPr lang="pt-BR" b="1" dirty="0" smtClean="0"/>
              <a:t>DE ESTOQUE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894292" y="1338071"/>
            <a:ext cx="3860073" cy="7990352"/>
            <a:chOff x="-408848" y="1920899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848" y="1920899"/>
              <a:ext cx="3860073" cy="7990352"/>
            </a:xfrm>
            <a:prstGeom prst="rect">
              <a:avLst/>
            </a:prstGeom>
          </p:spPr>
        </p:pic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79" y="3739350"/>
              <a:ext cx="2567479" cy="2484657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4597195" y="1338071"/>
            <a:ext cx="3860073" cy="7990352"/>
            <a:chOff x="6897764" y="1283839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897764" y="1283839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0104" y="3275321"/>
              <a:ext cx="2542572" cy="2742896"/>
            </a:xfrm>
            <a:prstGeom prst="rect">
              <a:avLst/>
            </a:prstGeom>
          </p:spPr>
        </p:pic>
      </p:grpSp>
      <p:grpSp>
        <p:nvGrpSpPr>
          <p:cNvPr id="31" name="Grupo 30"/>
          <p:cNvGrpSpPr/>
          <p:nvPr/>
        </p:nvGrpSpPr>
        <p:grpSpPr>
          <a:xfrm>
            <a:off x="8300098" y="1285531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41234" y="3190047"/>
              <a:ext cx="2516685" cy="2543458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11976310" y="1285531"/>
            <a:ext cx="3860073" cy="7990352"/>
            <a:chOff x="11976310" y="1285531"/>
            <a:chExt cx="3860073" cy="7990352"/>
          </a:xfrm>
        </p:grpSpPr>
        <p:grpSp>
          <p:nvGrpSpPr>
            <p:cNvPr id="32" name="Grupo 31"/>
            <p:cNvGrpSpPr/>
            <p:nvPr/>
          </p:nvGrpSpPr>
          <p:grpSpPr>
            <a:xfrm>
              <a:off x="11976310" y="1285531"/>
              <a:ext cx="3860073" cy="7990352"/>
              <a:chOff x="11189946" y="1202365"/>
              <a:chExt cx="3860073" cy="7990352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11189946" y="1202365"/>
                <a:ext cx="3860073" cy="7990352"/>
                <a:chOff x="11189946" y="1202365"/>
                <a:chExt cx="3860073" cy="7990352"/>
              </a:xfrm>
            </p:grpSpPr>
            <p:grpSp>
              <p:nvGrpSpPr>
                <p:cNvPr id="36" name="Grupo 35"/>
                <p:cNvGrpSpPr/>
                <p:nvPr/>
              </p:nvGrpSpPr>
              <p:grpSpPr>
                <a:xfrm>
                  <a:off x="11189946" y="1202365"/>
                  <a:ext cx="3860073" cy="7990352"/>
                  <a:chOff x="11165843" y="1194893"/>
                  <a:chExt cx="3860073" cy="7990352"/>
                </a:xfrm>
              </p:grpSpPr>
              <p:grpSp>
                <p:nvGrpSpPr>
                  <p:cNvPr id="38" name="Grupo 37"/>
                  <p:cNvGrpSpPr/>
                  <p:nvPr/>
                </p:nvGrpSpPr>
                <p:grpSpPr>
                  <a:xfrm>
                    <a:off x="11165843" y="1194893"/>
                    <a:ext cx="3860073" cy="7990352"/>
                    <a:chOff x="10270519" y="824328"/>
                    <a:chExt cx="3860073" cy="7990352"/>
                  </a:xfrm>
                </p:grpSpPr>
                <p:grpSp>
                  <p:nvGrpSpPr>
                    <p:cNvPr id="40" name="Grupo 39"/>
                    <p:cNvGrpSpPr/>
                    <p:nvPr/>
                  </p:nvGrpSpPr>
                  <p:grpSpPr>
                    <a:xfrm>
                      <a:off x="10270519" y="824328"/>
                      <a:ext cx="3860073" cy="7990352"/>
                      <a:chOff x="4589808" y="378638"/>
                      <a:chExt cx="4116870" cy="8521921"/>
                    </a:xfrm>
                  </p:grpSpPr>
                  <p:pic>
                    <p:nvPicPr>
                      <p:cNvPr id="42" name="Imagem 41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89808" y="378638"/>
                        <a:ext cx="4116870" cy="85219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3" name="Imagem 4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5055" y="2490049"/>
                        <a:ext cx="2695883" cy="259860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1" name="Imagem 40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948499" y="2804036"/>
                      <a:ext cx="2529751" cy="331809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" name="Imagem 38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843822" y="3164133"/>
                    <a:ext cx="2529751" cy="33993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Imagem 36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67924" y="3171605"/>
                  <a:ext cx="2529752" cy="2634072"/>
                </a:xfrm>
                <a:prstGeom prst="rect">
                  <a:avLst/>
                </a:prstGeom>
              </p:spPr>
            </p:pic>
          </p:grpSp>
          <p:pic>
            <p:nvPicPr>
              <p:cNvPr id="34" name="Imagem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41234" y="3190047"/>
                <a:ext cx="2516685" cy="2543458"/>
              </a:xfrm>
              <a:prstGeom prst="rect">
                <a:avLst/>
              </a:prstGeom>
            </p:spPr>
          </p:pic>
        </p:grp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647474" y="3254771"/>
              <a:ext cx="2556443" cy="3009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7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PRODUÇÃO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604400" y="1153648"/>
            <a:ext cx="3860073" cy="7990352"/>
            <a:chOff x="4662153" y="1263961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153" y="1263961"/>
              <a:ext cx="3860073" cy="7990352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580" y="3257462"/>
              <a:ext cx="2596967" cy="240874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6091522" y="1153648"/>
            <a:ext cx="3860073" cy="7990352"/>
            <a:chOff x="8883265" y="1175133"/>
            <a:chExt cx="3860073" cy="799035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65" y="1175133"/>
              <a:ext cx="3860073" cy="7990352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7200" y="3090508"/>
              <a:ext cx="2591957" cy="2742652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10458914" y="1216122"/>
            <a:ext cx="3860073" cy="7990352"/>
            <a:chOff x="11227698" y="1175133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227698" y="1175133"/>
              <a:ext cx="3860073" cy="7990352"/>
              <a:chOff x="8883265" y="1175133"/>
              <a:chExt cx="3860073" cy="7990352"/>
            </a:xfrm>
          </p:grpSpPr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3265" y="1175133"/>
                <a:ext cx="3860073" cy="7990352"/>
              </a:xfrm>
              <a:prstGeom prst="rect">
                <a:avLst/>
              </a:prstGeom>
            </p:spPr>
          </p:pic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7200" y="3090508"/>
                <a:ext cx="2591957" cy="2742652"/>
              </a:xfrm>
              <a:prstGeom prst="rect">
                <a:avLst/>
              </a:prstGeom>
            </p:spPr>
          </p:pic>
        </p:grp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1632" y="3092036"/>
              <a:ext cx="2591957" cy="2800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6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6234632" y="1153648"/>
            <a:ext cx="3860073" cy="7990352"/>
            <a:chOff x="6424369" y="1153648"/>
            <a:chExt cx="3860073" cy="7990352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191625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2881832" y="1153648"/>
            <a:ext cx="3860073" cy="7990352"/>
            <a:chOff x="6424369" y="1153648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  <p:sp>
        <p:nvSpPr>
          <p:cNvPr id="8" name="Espaço Reservado para Texto 2"/>
          <p:cNvSpPr txBox="1">
            <a:spLocks/>
          </p:cNvSpPr>
          <p:nvPr/>
        </p:nvSpPr>
        <p:spPr>
          <a:xfrm>
            <a:off x="8888550" y="1156083"/>
            <a:ext cx="4208739" cy="733180"/>
          </a:xfrm>
          <a:prstGeom prst="rect">
            <a:avLst/>
          </a:prstGeom>
        </p:spPr>
        <p:txBody>
          <a:bodyPr anchor="t"/>
          <a:lstStyle>
            <a:lvl1pPr marL="0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kern="1200">
                <a:solidFill>
                  <a:srgbClr val="00739C"/>
                </a:solidFill>
                <a:latin typeface="Arial Narrow"/>
                <a:ea typeface="ヒラギノ角ゴ Pro W3" pitchFamily="-107" charset="-128"/>
                <a:cs typeface="Arial Narrow"/>
              </a:defRPr>
            </a:lvl1pPr>
            <a:lvl2pPr marL="72553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2pPr>
            <a:lvl3pPr marL="145106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9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3pPr>
            <a:lvl4pPr marL="2176592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4pPr>
            <a:lvl5pPr marL="2902123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5pPr>
            <a:lvl6pPr marL="3627653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3184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71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424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CHÃO DE FÁBRICA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9945169" y="1153648"/>
            <a:ext cx="3860073" cy="7990352"/>
            <a:chOff x="6424369" y="1173526"/>
            <a:chExt cx="3860073" cy="7990352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73526"/>
              <a:ext cx="3860073" cy="7990352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86" y="3153190"/>
              <a:ext cx="2495136" cy="274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03382" y="910207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CONSULTA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Consulta Geral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Log de Eventos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541723"/>
            <a:ext cx="9374642" cy="60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CONCLUSÃO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645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APLICAÇÃO DO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800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CONCLUSÃO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527412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ACD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marL="457200" indent="-457200">
              <a:buFont typeface="Arial"/>
              <a:buChar char="•"/>
            </a:pPr>
            <a:r>
              <a:rPr lang="pt-BR" dirty="0" smtClean="0"/>
              <a:t>Aqui encerra-se a apresentação da solução de </a:t>
            </a:r>
            <a:r>
              <a:rPr lang="pt-BR" b="1" dirty="0" smtClean="0"/>
              <a:t>TOTVS ACD PROTHEUS </a:t>
            </a:r>
            <a:r>
              <a:rPr lang="pt-BR" dirty="0" smtClean="0"/>
              <a:t>– AUTOMAÇÃO E COLETA DE DADOS.</a:t>
            </a:r>
          </a:p>
          <a:p>
            <a:pPr marL="457200" indent="-457200">
              <a:buFont typeface="Arial"/>
              <a:buChar char="•"/>
            </a:pPr>
            <a:endParaRPr lang="pt-BR" dirty="0" smtClean="0"/>
          </a:p>
          <a:p>
            <a:pPr marL="457200" indent="-457200">
              <a:buFont typeface="Arial"/>
              <a:buChar char="•"/>
            </a:pPr>
            <a:r>
              <a:rPr lang="pt-BR" dirty="0" smtClean="0"/>
              <a:t>Neste material, você pode entender como automatizar os processos </a:t>
            </a:r>
            <a:r>
              <a:rPr lang="pt-BR" dirty="0"/>
              <a:t>de chão de fábrica, recebimento, inventários e estoques, utilizando coletores, leituras diretas de máquinas e </a:t>
            </a:r>
            <a:r>
              <a:rPr lang="pt-BR" dirty="0" smtClean="0"/>
              <a:t>equipamentos.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50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ROSEMEIRE CONSONI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Manufatura</a:t>
            </a:r>
            <a:endParaRPr lang="en-US" dirty="0" smtClean="0"/>
          </a:p>
          <a:p>
            <a:r>
              <a:rPr lang="en-US" dirty="0" smtClean="0"/>
              <a:t>+055 (11) 99466-8555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consoni@totvs.com.br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591921" y="5921376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5963283" y="5906389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11334645" y="5906389"/>
            <a:ext cx="4347887" cy="1554980"/>
            <a:chOff x="19073923" y="564065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9073923" y="5640658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19748614" y="6210545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CHÃO DE FÁBRICA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6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3057397" y="5937491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7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649333" y="5878470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18"/>
          <p:cNvSpPr txBox="1">
            <a:spLocks noChangeArrowheads="1"/>
          </p:cNvSpPr>
          <p:nvPr/>
        </p:nvSpPr>
        <p:spPr bwMode="auto">
          <a:xfrm>
            <a:off x="601800" y="2479256"/>
            <a:ext cx="484484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Volume de entradas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Conferência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etiquetas (produto, endereços) </a:t>
            </a:r>
            <a:b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RF 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Protheus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latin typeface="Arial Narrow" panose="020B0606020202030204" pitchFamily="34" charset="0"/>
            </a:endParaRPr>
          </a:p>
          <a:p>
            <a:endParaRPr lang="en-US" sz="2200" dirty="0">
              <a:solidFill>
                <a:srgbClr val="EC9B3C"/>
              </a:solidFill>
              <a:latin typeface="Arial Narrow"/>
              <a:cs typeface="Arial Narrow"/>
            </a:endParaRP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RECEBIMENTO</a:t>
            </a:r>
            <a:endParaRPr lang="en-US" b="1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69" y="2479256"/>
            <a:ext cx="9556504" cy="499794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PRINCIPAIS FUNCIONALIDADES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MOVIMENTOS DE ESTOQUE</a:t>
            </a:r>
            <a:endParaRPr lang="pt-BR" b="1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7440542" y="2326915"/>
            <a:ext cx="8809108" cy="6459275"/>
          </a:xfrm>
        </p:spPr>
        <p:txBody>
          <a:bodyPr/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Preparação para </a:t>
            </a:r>
            <a:r>
              <a:rPr lang="pt-BR" sz="2400" dirty="0" smtClean="0"/>
              <a:t>endereçamento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Endereçamento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Envio CQ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Movimentações internas requisição/devolução 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Consulta de etiqueta (produto, endereços) RF e Protheus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Desmontagem de embalagens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Fragmentação de etiqueta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Montagem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Manutenção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Inclusão </a:t>
            </a:r>
            <a:r>
              <a:rPr lang="pt-BR" sz="2400" dirty="0" smtClean="0"/>
              <a:t>de itens 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Exclusão de </a:t>
            </a:r>
            <a:r>
              <a:rPr lang="pt-BR" sz="2400" dirty="0" smtClean="0"/>
              <a:t>itens pallet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0" y="2326916"/>
            <a:ext cx="5421313" cy="54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OTVS - Paleta Oficial">
      <a:dk1>
        <a:sysClr val="windowText" lastClr="000000"/>
      </a:dk1>
      <a:lt1>
        <a:sysClr val="window" lastClr="FFFFFF"/>
      </a:lt1>
      <a:dk2>
        <a:srgbClr val="0C9AC0"/>
      </a:dk2>
      <a:lt2>
        <a:srgbClr val="FFFFFF"/>
      </a:lt2>
      <a:accent1>
        <a:srgbClr val="272054"/>
      </a:accent1>
      <a:accent2>
        <a:srgbClr val="00749B"/>
      </a:accent2>
      <a:accent3>
        <a:srgbClr val="4A5C61"/>
      </a:accent3>
      <a:accent4>
        <a:srgbClr val="00B5C7"/>
      </a:accent4>
      <a:accent5>
        <a:srgbClr val="ED9C2E"/>
      </a:accent5>
      <a:accent6>
        <a:srgbClr val="FFFFFF"/>
      </a:accent6>
      <a:hlink>
        <a:srgbClr val="00B5C7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>
          <a:defRPr sz="2800" dirty="0" err="1" smtClean="0">
            <a:solidFill>
              <a:srgbClr val="4A5C61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3501</TotalTime>
  <Words>1213</Words>
  <Application>Microsoft Office PowerPoint</Application>
  <PresentationFormat>Personalizado</PresentationFormat>
  <Paragraphs>342</Paragraphs>
  <Slides>51</Slides>
  <Notes>32</Notes>
  <HiddenSlides>3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ＭＳ Ｐゴシック</vt:lpstr>
      <vt:lpstr>Arial</vt:lpstr>
      <vt:lpstr>Arial Narrow</vt:lpstr>
      <vt:lpstr>Calibri</vt:lpstr>
      <vt:lpstr>Courier New</vt:lpstr>
      <vt:lpstr>Lucida Grande</vt:lpstr>
      <vt:lpstr>ヒラギノ角ゴ Pro W3</vt:lpstr>
      <vt:lpstr>Office Theme</vt:lpstr>
      <vt:lpstr>SEGMENTO MANUFATURA, 2015</vt:lpstr>
      <vt:lpstr>Presentación de PowerPoint</vt:lpstr>
      <vt:lpstr>Presentación de PowerPoint</vt:lpstr>
      <vt:lpstr>Presentación de PowerPoint</vt:lpstr>
      <vt:lpstr>Presentación de PowerPoint</vt:lpstr>
      <vt:lpstr>APLICAÇÃO DO ACD</vt:lpstr>
      <vt:lpstr>APLICAÇÃO DO ACD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Presentación de PowerPoint</vt:lpstr>
      <vt:lpstr>Presentación de PowerPoint</vt:lpstr>
      <vt:lpstr>Presentación de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Presentación de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no processo de conferência</vt:lpstr>
      <vt:lpstr>CONHECENDO A SOLUÇÃO ACD utilizando coletores no processo de conferência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na separação de materiais</vt:lpstr>
      <vt:lpstr>CONHECENDO A SOLUÇÃO ACD</vt:lpstr>
      <vt:lpstr>CONHECENDO A SOLUÇÃO ACD utilizando o coletor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gerando requisição de materiais</vt:lpstr>
      <vt:lpstr>CONHECENDO A SOLUÇÃO ACD utilizando coletores no apontamento da produção</vt:lpstr>
      <vt:lpstr>CONHECENDO A SOLUÇÃO ACD utilizando coletores no apontamento da produção</vt:lpstr>
      <vt:lpstr>CONHECENDO A SOLUÇÃO ACD</vt:lpstr>
      <vt:lpstr>CONHECENDO A SOLUÇÃO ACD</vt:lpstr>
      <vt:lpstr>Presentación de PowerPoint</vt:lpstr>
      <vt:lpstr>CONCLUSÃO</vt:lpstr>
      <vt:lpstr>ROSEMEIRE CONSONI</vt:lpstr>
    </vt:vector>
  </TitlesOfParts>
  <Company>OZ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Thiago Alves Soares</dc:creator>
  <cp:lastModifiedBy>Erick Alberto Landaverde Hernandez</cp:lastModifiedBy>
  <cp:revision>278</cp:revision>
  <dcterms:created xsi:type="dcterms:W3CDTF">2014-04-10T12:12:37Z</dcterms:created>
  <dcterms:modified xsi:type="dcterms:W3CDTF">2016-11-25T01:12:28Z</dcterms:modified>
</cp:coreProperties>
</file>